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63" r:id="rId3"/>
    <p:sldId id="2749" r:id="rId5"/>
    <p:sldId id="264" r:id="rId6"/>
    <p:sldId id="256" r:id="rId7"/>
    <p:sldId id="272" r:id="rId8"/>
    <p:sldId id="2730" r:id="rId9"/>
    <p:sldId id="2738" r:id="rId10"/>
    <p:sldId id="2739" r:id="rId11"/>
    <p:sldId id="2740" r:id="rId12"/>
    <p:sldId id="266" r:id="rId13"/>
    <p:sldId id="267" r:id="rId14"/>
    <p:sldId id="268" r:id="rId15"/>
    <p:sldId id="2741" r:id="rId16"/>
    <p:sldId id="2742" r:id="rId17"/>
    <p:sldId id="2743" r:id="rId18"/>
    <p:sldId id="2744" r:id="rId19"/>
    <p:sldId id="269" r:id="rId20"/>
    <p:sldId id="2745" r:id="rId21"/>
    <p:sldId id="2746" r:id="rId22"/>
    <p:sldId id="2747" r:id="rId23"/>
    <p:sldId id="2748" r:id="rId24"/>
    <p:sldId id="270" r:id="rId25"/>
    <p:sldId id="271" r:id="rId26"/>
  </p:sldIdLst>
  <p:sldSz cx="12192000" cy="6858000"/>
  <p:notesSz cx="7103745" cy="10234295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填写要求" id="{CE88E136-12BF-42C6-AF5B-BBC1E1F7ECB9}">
          <p14:sldIdLst>
            <p14:sldId id="263"/>
            <p14:sldId id="2749"/>
          </p14:sldIdLst>
        </p14:section>
        <p14:section name="案例主题" id="{B50E4A3F-41E0-493C-878F-4D3A5A1B5D73}">
          <p14:sldIdLst>
            <p14:sldId id="264"/>
          </p14:sldIdLst>
        </p14:section>
        <p14:section name="一、主诉/病史" id="{1354323D-D1CD-412E-A9FA-2205EF0AB71F}">
          <p14:sldIdLst>
            <p14:sldId id="256"/>
          </p14:sldIdLst>
        </p14:section>
        <p14:section name="二、临床检查（初诊情况）" id="{D2F13254-27EC-43B5-AFD4-D3759AAF7B2A}">
          <p14:sldIdLst>
            <p14:sldId id="272"/>
            <p14:sldId id="2730"/>
            <p14:sldId id="2738"/>
            <p14:sldId id="2739"/>
            <p14:sldId id="2740"/>
          </p14:sldIdLst>
        </p14:section>
        <p14:section name="三、临床诊断" id="{D40F5E71-155D-4DBE-A892-89653A56F74E}">
          <p14:sldIdLst>
            <p14:sldId id="266"/>
          </p14:sldIdLst>
        </p14:section>
        <p14:section name="四、治疗目标、治疗计划、矫治器选择" id="{261E05A5-55EF-45F2-968C-56FAC7A63DDB}">
          <p14:sldIdLst>
            <p14:sldId id="267"/>
          </p14:sldIdLst>
        </p14:section>
        <p14:section name="五、治疗过程" id="{B7A998C2-63CD-48C4-A737-6AF39AF400E2}">
          <p14:sldIdLst>
            <p14:sldId id="268"/>
            <p14:sldId id="2741"/>
            <p14:sldId id="2742"/>
            <p14:sldId id="2743"/>
            <p14:sldId id="2744"/>
          </p14:sldIdLst>
        </p14:section>
        <p14:section name="六、治疗结果（结束情况）" id="{75001DFD-992E-459F-89B0-285D4E932156}">
          <p14:sldIdLst>
            <p14:sldId id="269"/>
            <p14:sldId id="2745"/>
            <p14:sldId id="2746"/>
            <p14:sldId id="2747"/>
            <p14:sldId id="2748"/>
          </p14:sldIdLst>
        </p14:section>
        <p14:section name="七、保持方案" id="{12491E9B-C4FA-4449-ABD1-4AB497B4A855}">
          <p14:sldIdLst>
            <p14:sldId id="270"/>
          </p14:sldIdLst>
        </p14:section>
        <p14:section name="八、其它" id="{43184387-0245-42FD-A271-B2C43C5A1C05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78D"/>
    <a:srgbClr val="CAE5F0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374"/>
  </p:normalViewPr>
  <p:slideViewPr>
    <p:cSldViewPr snapToGrid="0" showGuides="1">
      <p:cViewPr varScale="1">
        <p:scale>
          <a:sx n="94" d="100"/>
          <a:sy n="94" d="100"/>
        </p:scale>
        <p:origin x="132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70" y="4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2C94AF-A3D3-4BF1-A1E0-83E008D5B6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2C94AF-A3D3-4BF1-A1E0-83E008D5B6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2C94AF-A3D3-4BF1-A1E0-83E008D5B6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2C94AF-A3D3-4BF1-A1E0-83E008D5B6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2C94AF-A3D3-4BF1-A1E0-83E008D5B6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2C94AF-A3D3-4BF1-A1E0-83E008D5B6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2C94AF-A3D3-4BF1-A1E0-83E008D5B6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2C94AF-A3D3-4BF1-A1E0-83E008D5B6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C94AF-A3D3-4BF1-A1E0-83E008D5B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C94AF-A3D3-4BF1-A1E0-83E008D5B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C94AF-A3D3-4BF1-A1E0-83E008D5B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C94AF-A3D3-4BF1-A1E0-83E008D5B6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5"/>
          <p:cNvSpPr>
            <a:spLocks noGrp="1" noChangeAspect="1"/>
          </p:cNvSpPr>
          <p:nvPr>
            <p:ph type="pic" sz="quarter" idx="13"/>
          </p:nvPr>
        </p:nvSpPr>
        <p:spPr>
          <a:xfrm>
            <a:off x="1907804" y="2326286"/>
            <a:ext cx="2300493" cy="276059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图片占位符 5"/>
          <p:cNvSpPr>
            <a:spLocks noGrp="1" noChangeAspect="1"/>
          </p:cNvSpPr>
          <p:nvPr>
            <p:ph type="pic" sz="quarter" idx="15"/>
          </p:nvPr>
        </p:nvSpPr>
        <p:spPr>
          <a:xfrm>
            <a:off x="5342222" y="2326286"/>
            <a:ext cx="2300493" cy="276059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图片占位符 5"/>
          <p:cNvSpPr>
            <a:spLocks noGrp="1" noChangeAspect="1"/>
          </p:cNvSpPr>
          <p:nvPr>
            <p:ph type="pic" sz="quarter" idx="17"/>
          </p:nvPr>
        </p:nvSpPr>
        <p:spPr>
          <a:xfrm>
            <a:off x="8776640" y="2326286"/>
            <a:ext cx="2300493" cy="2760592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290044" y="3814783"/>
            <a:ext cx="2793338" cy="20531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20"/>
          </p:nvPr>
        </p:nvSpPr>
        <p:spPr>
          <a:xfrm>
            <a:off x="4096082" y="3814782"/>
            <a:ext cx="2793338" cy="20531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21"/>
          </p:nvPr>
        </p:nvSpPr>
        <p:spPr>
          <a:xfrm>
            <a:off x="6908470" y="3814782"/>
            <a:ext cx="2793338" cy="20531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图片占位符 5"/>
          <p:cNvSpPr>
            <a:spLocks noGrp="1"/>
          </p:cNvSpPr>
          <p:nvPr>
            <p:ph type="pic" sz="quarter" idx="24"/>
          </p:nvPr>
        </p:nvSpPr>
        <p:spPr>
          <a:xfrm>
            <a:off x="9720856" y="3814782"/>
            <a:ext cx="1613230" cy="205686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图片占位符 5"/>
          <p:cNvSpPr>
            <a:spLocks noGrp="1"/>
          </p:cNvSpPr>
          <p:nvPr>
            <p:ph type="pic" sz="quarter" idx="22"/>
          </p:nvPr>
        </p:nvSpPr>
        <p:spPr>
          <a:xfrm>
            <a:off x="5822804" y="1480151"/>
            <a:ext cx="2742941" cy="232193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23"/>
          </p:nvPr>
        </p:nvSpPr>
        <p:spPr>
          <a:xfrm>
            <a:off x="8591145" y="1480151"/>
            <a:ext cx="2742941" cy="2321931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altLang="zh-CN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753"/>
            <a:ext cx="12192000" cy="6857247"/>
            <a:chOff x="0" y="753"/>
            <a:chExt cx="12192000" cy="68572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53"/>
              <a:ext cx="12192000" cy="6857247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719903" y="280372"/>
              <a:ext cx="2562650" cy="762971"/>
            </a:xfrm>
            <a:prstGeom prst="rect">
              <a:avLst/>
            </a:prstGeom>
            <a:solidFill>
              <a:srgbClr val="CAE5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年启颜计划</a:t>
            </a:r>
            <a:r>
              <a:rPr lang="en-US" altLang="zh-CN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br>
              <a:rPr lang="en-US" altLang="zh-CN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儿童早期矫治案例汇报书</a:t>
            </a:r>
            <a:endParaRPr lang="zh-CN" altLang="en-US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6000" y="3940731"/>
            <a:ext cx="8563970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填写要求：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按照模版格式填写病例内容；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为保护患者隐私，请将照片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眼睛部分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打码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所有照片需要高清原图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，需修剪整齐；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病例中，不出现任何厂家及品牌信息；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临床诊断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502" y="2291970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面型诊断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6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2502" y="3290532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骨性诊断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6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2502" y="4289094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牙性诊断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6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2502" y="5287656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其它问题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6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治疗目标、治疗计划、矫治器选择</a:t>
            </a:r>
            <a:endParaRPr lang="en-US" altLang="zh-CN" sz="2400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502" y="2291970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638" y="1382184"/>
            <a:ext cx="105271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治疗过程</a:t>
            </a:r>
            <a:endParaRPr lang="en-US" altLang="zh-CN" sz="2400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spcBef>
                <a:spcPts val="1000"/>
              </a:spcBef>
            </a:pPr>
            <a:r>
              <a:rPr lang="zh-CN" altLang="en-US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填写说明：</a:t>
            </a:r>
            <a:endParaRPr lang="en-US" altLang="zh-CN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模版中仅提供一次复诊资料填写模版，多次资料请自行复制模版即可。</a:t>
            </a:r>
            <a:endParaRPr lang="en-US" altLang="zh-CN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该板块中未使用资料页面可删除</a:t>
            </a:r>
            <a:endParaRPr lang="en-US" altLang="zh-CN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3638" y="3805976"/>
            <a:ext cx="609713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个月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过程描述说明：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治疗过程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3"/>
          </p:nvPr>
        </p:nvSpPr>
        <p:spPr>
          <a:xfrm>
            <a:off x="1137369" y="2464805"/>
            <a:ext cx="2896778" cy="3476134"/>
          </a:xfrm>
        </p:spPr>
      </p:sp>
      <p:sp>
        <p:nvSpPr>
          <p:cNvPr id="7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741549" y="2464805"/>
            <a:ext cx="2896778" cy="3476134"/>
          </a:xfrm>
        </p:spPr>
      </p:sp>
      <p:sp>
        <p:nvSpPr>
          <p:cNvPr id="9" name="图片占位符 6"/>
          <p:cNvSpPr>
            <a:spLocks noGrp="1"/>
          </p:cNvSpPr>
          <p:nvPr>
            <p:ph type="pic" sz="quarter" idx="17"/>
          </p:nvPr>
        </p:nvSpPr>
        <p:spPr>
          <a:xfrm>
            <a:off x="8360116" y="2464805"/>
            <a:ext cx="2896778" cy="3476134"/>
          </a:xfrm>
        </p:spPr>
      </p:sp>
      <p:sp>
        <p:nvSpPr>
          <p:cNvPr id="10" name="文本框 9"/>
          <p:cNvSpPr txBox="1"/>
          <p:nvPr/>
        </p:nvSpPr>
        <p:spPr>
          <a:xfrm>
            <a:off x="2363635" y="6192728"/>
            <a:ext cx="80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52746" y="6192728"/>
            <a:ext cx="124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正面微笑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62830" y="6192728"/>
            <a:ext cx="1060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侧貌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8853" y="1504333"/>
            <a:ext cx="609724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个月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1290044" y="4249493"/>
            <a:ext cx="2793338" cy="2053187"/>
          </a:xfrm>
        </p:spPr>
      </p:sp>
      <p:sp>
        <p:nvSpPr>
          <p:cNvPr id="22" name="图片占位符 21"/>
          <p:cNvSpPr>
            <a:spLocks noGrp="1"/>
          </p:cNvSpPr>
          <p:nvPr>
            <p:ph type="pic" sz="quarter" idx="20"/>
          </p:nvPr>
        </p:nvSpPr>
        <p:spPr>
          <a:xfrm>
            <a:off x="4096082" y="4249492"/>
            <a:ext cx="2793338" cy="2053187"/>
          </a:xfrm>
        </p:spPr>
      </p:sp>
      <p:sp>
        <p:nvSpPr>
          <p:cNvPr id="23" name="图片占位符 22"/>
          <p:cNvSpPr>
            <a:spLocks noGrp="1"/>
          </p:cNvSpPr>
          <p:nvPr>
            <p:ph type="pic" sz="quarter" idx="21"/>
          </p:nvPr>
        </p:nvSpPr>
        <p:spPr>
          <a:xfrm>
            <a:off x="6908470" y="4249492"/>
            <a:ext cx="2793338" cy="2053187"/>
          </a:xfrm>
        </p:spPr>
      </p:sp>
      <p:sp>
        <p:nvSpPr>
          <p:cNvPr id="26" name="图片占位符 25"/>
          <p:cNvSpPr>
            <a:spLocks noGrp="1"/>
          </p:cNvSpPr>
          <p:nvPr>
            <p:ph type="pic" sz="quarter" idx="24"/>
          </p:nvPr>
        </p:nvSpPr>
        <p:spPr>
          <a:xfrm>
            <a:off x="9720856" y="4249492"/>
            <a:ext cx="1613230" cy="2056861"/>
          </a:xfrm>
        </p:spPr>
      </p:sp>
      <p:sp>
        <p:nvSpPr>
          <p:cNvPr id="24" name="图片占位符 23"/>
          <p:cNvSpPr>
            <a:spLocks noGrp="1"/>
          </p:cNvSpPr>
          <p:nvPr>
            <p:ph type="pic" sz="quarter" idx="22"/>
          </p:nvPr>
        </p:nvSpPr>
        <p:spPr>
          <a:xfrm>
            <a:off x="5822804" y="1914861"/>
            <a:ext cx="2742941" cy="2321931"/>
          </a:xfrm>
        </p:spPr>
      </p:sp>
      <p:sp>
        <p:nvSpPr>
          <p:cNvPr id="25" name="图片占位符 24"/>
          <p:cNvSpPr>
            <a:spLocks noGrp="1"/>
          </p:cNvSpPr>
          <p:nvPr>
            <p:ph type="pic" sz="quarter" idx="23"/>
          </p:nvPr>
        </p:nvSpPr>
        <p:spPr>
          <a:xfrm>
            <a:off x="8591145" y="1914861"/>
            <a:ext cx="2742941" cy="2321931"/>
          </a:xfrm>
        </p:spPr>
      </p:sp>
      <p:sp>
        <p:nvSpPr>
          <p:cNvPr id="14" name="文本框 13"/>
          <p:cNvSpPr txBox="1"/>
          <p:nvPr/>
        </p:nvSpPr>
        <p:spPr>
          <a:xfrm>
            <a:off x="2154556" y="6397523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右侧咬合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7497" y="6397522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正面咬合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45330" y="6397522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左侧咬合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65299" y="1424741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上颌𬌗面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33640" y="1424741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下颌𬌗面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治疗过程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76022" y="6397522"/>
            <a:ext cx="136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90°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覆盖照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4758" y="2053251"/>
            <a:ext cx="609724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个月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98623" y="4203506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全景片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治疗过程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345520" y="2315980"/>
            <a:ext cx="6850075" cy="4175163"/>
          </a:xfrm>
        </p:spPr>
      </p:sp>
      <p:sp>
        <p:nvSpPr>
          <p:cNvPr id="3" name="文本框 2"/>
          <p:cNvSpPr txBox="1"/>
          <p:nvPr/>
        </p:nvSpPr>
        <p:spPr>
          <a:xfrm>
            <a:off x="3168853" y="1504333"/>
            <a:ext cx="609724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个月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794080" y="4090063"/>
            <a:ext cx="15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头颅侧位片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治疗过程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437409" y="2143593"/>
            <a:ext cx="3930837" cy="4518373"/>
          </a:xfrm>
        </p:spPr>
      </p:sp>
      <p:sp>
        <p:nvSpPr>
          <p:cNvPr id="2" name="文本框 1"/>
          <p:cNvSpPr txBox="1"/>
          <p:nvPr/>
        </p:nvSpPr>
        <p:spPr>
          <a:xfrm>
            <a:off x="3168853" y="1504333"/>
            <a:ext cx="609724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个月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638" y="1382184"/>
            <a:ext cx="10527162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结果（结束情况）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502" y="2291970"/>
            <a:ext cx="609713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个月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结果说明：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结果（结束情况）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3"/>
          </p:nvPr>
        </p:nvSpPr>
        <p:spPr>
          <a:xfrm>
            <a:off x="1137369" y="2464805"/>
            <a:ext cx="2896778" cy="3476134"/>
          </a:xfrm>
        </p:spPr>
      </p:sp>
      <p:sp>
        <p:nvSpPr>
          <p:cNvPr id="7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741549" y="2464805"/>
            <a:ext cx="2896778" cy="3476134"/>
          </a:xfrm>
        </p:spPr>
      </p:sp>
      <p:sp>
        <p:nvSpPr>
          <p:cNvPr id="9" name="图片占位符 6"/>
          <p:cNvSpPr>
            <a:spLocks noGrp="1"/>
          </p:cNvSpPr>
          <p:nvPr>
            <p:ph type="pic" sz="quarter" idx="17"/>
          </p:nvPr>
        </p:nvSpPr>
        <p:spPr>
          <a:xfrm>
            <a:off x="8360116" y="2464805"/>
            <a:ext cx="2896778" cy="3476134"/>
          </a:xfrm>
        </p:spPr>
      </p:sp>
      <p:sp>
        <p:nvSpPr>
          <p:cNvPr id="10" name="文本框 9"/>
          <p:cNvSpPr txBox="1"/>
          <p:nvPr/>
        </p:nvSpPr>
        <p:spPr>
          <a:xfrm>
            <a:off x="2363635" y="6192728"/>
            <a:ext cx="80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52746" y="6192728"/>
            <a:ext cx="124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正面微笑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62830" y="6192728"/>
            <a:ext cx="1060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侧貌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1290044" y="4249493"/>
            <a:ext cx="2793338" cy="2053187"/>
          </a:xfrm>
        </p:spPr>
      </p:sp>
      <p:sp>
        <p:nvSpPr>
          <p:cNvPr id="22" name="图片占位符 21"/>
          <p:cNvSpPr>
            <a:spLocks noGrp="1"/>
          </p:cNvSpPr>
          <p:nvPr>
            <p:ph type="pic" sz="quarter" idx="20"/>
          </p:nvPr>
        </p:nvSpPr>
        <p:spPr>
          <a:xfrm>
            <a:off x="4096082" y="4249492"/>
            <a:ext cx="2793338" cy="2053187"/>
          </a:xfrm>
        </p:spPr>
      </p:sp>
      <p:sp>
        <p:nvSpPr>
          <p:cNvPr id="23" name="图片占位符 22"/>
          <p:cNvSpPr>
            <a:spLocks noGrp="1"/>
          </p:cNvSpPr>
          <p:nvPr>
            <p:ph type="pic" sz="quarter" idx="21"/>
          </p:nvPr>
        </p:nvSpPr>
        <p:spPr>
          <a:xfrm>
            <a:off x="6908470" y="4249492"/>
            <a:ext cx="2793338" cy="2053187"/>
          </a:xfrm>
        </p:spPr>
      </p:sp>
      <p:sp>
        <p:nvSpPr>
          <p:cNvPr id="26" name="图片占位符 25"/>
          <p:cNvSpPr>
            <a:spLocks noGrp="1"/>
          </p:cNvSpPr>
          <p:nvPr>
            <p:ph type="pic" sz="quarter" idx="24"/>
          </p:nvPr>
        </p:nvSpPr>
        <p:spPr>
          <a:xfrm>
            <a:off x="9720856" y="4249492"/>
            <a:ext cx="1613230" cy="2056861"/>
          </a:xfrm>
        </p:spPr>
      </p:sp>
      <p:sp>
        <p:nvSpPr>
          <p:cNvPr id="24" name="图片占位符 23"/>
          <p:cNvSpPr>
            <a:spLocks noGrp="1"/>
          </p:cNvSpPr>
          <p:nvPr>
            <p:ph type="pic" sz="quarter" idx="22"/>
          </p:nvPr>
        </p:nvSpPr>
        <p:spPr>
          <a:xfrm>
            <a:off x="5822804" y="1914861"/>
            <a:ext cx="2742941" cy="2321931"/>
          </a:xfrm>
        </p:spPr>
      </p:sp>
      <p:sp>
        <p:nvSpPr>
          <p:cNvPr id="25" name="图片占位符 24"/>
          <p:cNvSpPr>
            <a:spLocks noGrp="1"/>
          </p:cNvSpPr>
          <p:nvPr>
            <p:ph type="pic" sz="quarter" idx="23"/>
          </p:nvPr>
        </p:nvSpPr>
        <p:spPr>
          <a:xfrm>
            <a:off x="8591145" y="1914861"/>
            <a:ext cx="2742941" cy="2321931"/>
          </a:xfrm>
        </p:spPr>
      </p:sp>
      <p:sp>
        <p:nvSpPr>
          <p:cNvPr id="14" name="文本框 13"/>
          <p:cNvSpPr txBox="1"/>
          <p:nvPr/>
        </p:nvSpPr>
        <p:spPr>
          <a:xfrm>
            <a:off x="2154556" y="6397523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右侧咬合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7497" y="6397522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正面咬合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45330" y="6397522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左侧咬合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65299" y="1424741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上颌𬌗面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33640" y="1424741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下颌𬌗面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结果（结束情况）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76022" y="6397522"/>
            <a:ext cx="136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90°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覆盖照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altLang="zh-CN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753"/>
            <a:ext cx="12192000" cy="6857247"/>
            <a:chOff x="0" y="753"/>
            <a:chExt cx="12192000" cy="68572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53"/>
              <a:ext cx="12192000" cy="6857247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719903" y="280372"/>
              <a:ext cx="2562650" cy="762971"/>
            </a:xfrm>
            <a:prstGeom prst="rect">
              <a:avLst/>
            </a:prstGeom>
            <a:solidFill>
              <a:srgbClr val="CAE5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524000" y="1322963"/>
            <a:ext cx="9144000" cy="99301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汇报结构</a:t>
            </a:r>
            <a:endParaRPr lang="zh-CN" altLang="en-US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4612" y="2907266"/>
            <a:ext cx="6247150" cy="262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治疗过程</a:t>
            </a:r>
            <a:endParaRPr lang="en-US" altLang="zh-CN" sz="2400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结果（结束情况）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保持方案</a:t>
            </a:r>
            <a:endParaRPr lang="zh-CN" altLang="zh-CN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八、其它</a:t>
            </a:r>
            <a:endParaRPr lang="zh-CN" altLang="zh-CN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1363" y="2907266"/>
            <a:ext cx="6947940" cy="262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一、主述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病史</a:t>
            </a:r>
            <a:endParaRPr lang="en-US" altLang="zh-CN" sz="2400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临床检查（初诊情况）</a:t>
            </a:r>
            <a:endParaRPr lang="en-US" altLang="zh-CN" sz="2400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临床诊断</a:t>
            </a:r>
            <a:endParaRPr lang="en-US" altLang="zh-CN" sz="2400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治疗目标、治疗计划、矫治器选择</a:t>
            </a:r>
            <a:endParaRPr lang="en-US" altLang="zh-CN" sz="1400" b="1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98623" y="4203506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全景片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结果（结束情况）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345520" y="2315980"/>
            <a:ext cx="6850075" cy="4175163"/>
          </a:xfrm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794080" y="4090063"/>
            <a:ext cx="15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头颅侧位片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结果（结束情况）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6846" y="2143592"/>
            <a:ext cx="3930837" cy="4518373"/>
          </a:xfrm>
          <a:prstGeom prst="rect">
            <a:avLst/>
          </a:prstGeom>
          <a:solidFill>
            <a:srgbClr val="CA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添加头影测量分析数据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可直接插入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excel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表格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437409" y="2143593"/>
            <a:ext cx="3930837" cy="4518373"/>
          </a:xfrm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638" y="1382184"/>
            <a:ext cx="10527162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保持方案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502" y="2291970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638" y="1382184"/>
            <a:ext cx="10527162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其它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502" y="2291970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•	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若有小结或其它项说明，可填写在此项。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altLang="zh-CN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753"/>
            <a:ext cx="12192000" cy="6857247"/>
            <a:chOff x="0" y="753"/>
            <a:chExt cx="12192000" cy="68572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53"/>
              <a:ext cx="12192000" cy="6857247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719903" y="280372"/>
              <a:ext cx="2562650" cy="762971"/>
            </a:xfrm>
            <a:prstGeom prst="rect">
              <a:avLst/>
            </a:prstGeom>
            <a:solidFill>
              <a:srgbClr val="CAE5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案例主题：</a:t>
            </a:r>
            <a:r>
              <a:rPr lang="en-US" altLang="zh-CN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一、主述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病史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3638" y="2278608"/>
            <a:ext cx="6097248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性别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年龄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全身情况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病史及用药史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家族史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en-US" altLang="zh-CN" sz="1800" kern="1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临床检查（初诊情况）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502" y="2291970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面部检查情况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6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2502" y="3290532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口内检查情况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6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2502" y="4289094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关节及口腔功能检查情况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6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2502" y="5287656"/>
            <a:ext cx="609713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片检查情况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600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XXX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临床检查（初诊情况）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3"/>
          </p:nvPr>
        </p:nvSpPr>
        <p:spPr>
          <a:xfrm>
            <a:off x="1137369" y="2464805"/>
            <a:ext cx="2896778" cy="3476134"/>
          </a:xfrm>
        </p:spPr>
      </p:sp>
      <p:sp>
        <p:nvSpPr>
          <p:cNvPr id="7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741549" y="2464805"/>
            <a:ext cx="2896778" cy="3476134"/>
          </a:xfrm>
        </p:spPr>
      </p:sp>
      <p:sp>
        <p:nvSpPr>
          <p:cNvPr id="9" name="图片占位符 6"/>
          <p:cNvSpPr>
            <a:spLocks noGrp="1"/>
          </p:cNvSpPr>
          <p:nvPr>
            <p:ph type="pic" sz="quarter" idx="17"/>
          </p:nvPr>
        </p:nvSpPr>
        <p:spPr>
          <a:xfrm>
            <a:off x="8360116" y="2464805"/>
            <a:ext cx="2896778" cy="3476134"/>
          </a:xfrm>
        </p:spPr>
      </p:sp>
      <p:sp>
        <p:nvSpPr>
          <p:cNvPr id="10" name="文本框 9"/>
          <p:cNvSpPr txBox="1"/>
          <p:nvPr/>
        </p:nvSpPr>
        <p:spPr>
          <a:xfrm>
            <a:off x="2363635" y="6192728"/>
            <a:ext cx="80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52746" y="6192728"/>
            <a:ext cx="124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正面微笑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62830" y="6192728"/>
            <a:ext cx="1060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侧貌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1290044" y="4249493"/>
            <a:ext cx="2793338" cy="2053187"/>
          </a:xfrm>
        </p:spPr>
      </p:sp>
      <p:sp>
        <p:nvSpPr>
          <p:cNvPr id="22" name="图片占位符 21"/>
          <p:cNvSpPr>
            <a:spLocks noGrp="1"/>
          </p:cNvSpPr>
          <p:nvPr>
            <p:ph type="pic" sz="quarter" idx="20"/>
          </p:nvPr>
        </p:nvSpPr>
        <p:spPr>
          <a:xfrm>
            <a:off x="4096082" y="4249492"/>
            <a:ext cx="2793338" cy="2053187"/>
          </a:xfrm>
        </p:spPr>
      </p:sp>
      <p:sp>
        <p:nvSpPr>
          <p:cNvPr id="23" name="图片占位符 22"/>
          <p:cNvSpPr>
            <a:spLocks noGrp="1"/>
          </p:cNvSpPr>
          <p:nvPr>
            <p:ph type="pic" sz="quarter" idx="21"/>
          </p:nvPr>
        </p:nvSpPr>
        <p:spPr>
          <a:xfrm>
            <a:off x="6908470" y="4249492"/>
            <a:ext cx="2793338" cy="2053187"/>
          </a:xfrm>
        </p:spPr>
      </p:sp>
      <p:sp>
        <p:nvSpPr>
          <p:cNvPr id="26" name="图片占位符 25"/>
          <p:cNvSpPr>
            <a:spLocks noGrp="1"/>
          </p:cNvSpPr>
          <p:nvPr>
            <p:ph type="pic" sz="quarter" idx="24"/>
          </p:nvPr>
        </p:nvSpPr>
        <p:spPr>
          <a:xfrm>
            <a:off x="9720856" y="4249492"/>
            <a:ext cx="1613230" cy="2056861"/>
          </a:xfrm>
        </p:spPr>
      </p:sp>
      <p:sp>
        <p:nvSpPr>
          <p:cNvPr id="24" name="图片占位符 23"/>
          <p:cNvSpPr>
            <a:spLocks noGrp="1"/>
          </p:cNvSpPr>
          <p:nvPr>
            <p:ph type="pic" sz="quarter" idx="22"/>
          </p:nvPr>
        </p:nvSpPr>
        <p:spPr>
          <a:xfrm>
            <a:off x="5822804" y="1914861"/>
            <a:ext cx="2742941" cy="2321931"/>
          </a:xfrm>
        </p:spPr>
      </p:sp>
      <p:sp>
        <p:nvSpPr>
          <p:cNvPr id="25" name="图片占位符 24"/>
          <p:cNvSpPr>
            <a:spLocks noGrp="1"/>
          </p:cNvSpPr>
          <p:nvPr>
            <p:ph type="pic" sz="quarter" idx="23"/>
          </p:nvPr>
        </p:nvSpPr>
        <p:spPr>
          <a:xfrm>
            <a:off x="8591145" y="1914861"/>
            <a:ext cx="2742941" cy="2321931"/>
          </a:xfrm>
        </p:spPr>
      </p:sp>
      <p:sp>
        <p:nvSpPr>
          <p:cNvPr id="14" name="文本框 13"/>
          <p:cNvSpPr txBox="1"/>
          <p:nvPr/>
        </p:nvSpPr>
        <p:spPr>
          <a:xfrm>
            <a:off x="2154556" y="6397523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右侧咬合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7497" y="6397522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正面咬合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45330" y="6397522"/>
            <a:ext cx="12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左侧咬合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65299" y="1424741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上颌𬌗面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33640" y="1424741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下颌𬌗面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临床检查（初诊情况）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76022" y="6397522"/>
            <a:ext cx="136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90°</a:t>
            </a:r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覆盖照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98623" y="4203506"/>
            <a:ext cx="12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全景片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临床检查（初诊情况）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345520" y="2315980"/>
            <a:ext cx="6850075" cy="4175163"/>
          </a:xfrm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794080" y="4090063"/>
            <a:ext cx="15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头颅侧位片</a:t>
            </a:r>
            <a:endParaRPr lang="zh-CN" altLang="en-US" sz="2000" b="1" dirty="0">
              <a:solidFill>
                <a:srgbClr val="0147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638" y="1382184"/>
            <a:ext cx="609600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临床检查（初诊情况）</a:t>
            </a: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6846" y="2143592"/>
            <a:ext cx="3930837" cy="4518373"/>
          </a:xfrm>
          <a:prstGeom prst="rect">
            <a:avLst/>
          </a:prstGeom>
          <a:solidFill>
            <a:srgbClr val="CA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78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添加头影测量分析数据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可直接插入</a:t>
            </a:r>
            <a:r>
              <a:rPr lang="en-US" altLang="zh-CN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</a:t>
            </a:r>
            <a:r>
              <a:rPr lang="en-US" altLang="zh-CN" sz="2000" b="1" dirty="0">
                <a:solidFill>
                  <a:srgbClr val="0147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1478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437409" y="2143593"/>
            <a:ext cx="3930837" cy="4518373"/>
          </a:xfrm>
        </p:spPr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Q5YmNhYTNmMjI5MTJkYmM2NmU2OWFlZjI2OTdhY2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演示</Application>
  <PresentationFormat>宽屏</PresentationFormat>
  <Paragraphs>185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WPS</vt:lpstr>
      <vt:lpstr>2024年启颜计划- 儿童早期矫治演讲案例汇报书</vt:lpstr>
      <vt:lpstr>汇报结构</vt:lpstr>
      <vt:lpstr>案例主题：XXX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许明璐</cp:lastModifiedBy>
  <cp:revision>28</cp:revision>
  <dcterms:created xsi:type="dcterms:W3CDTF">2023-08-22T09:48:00Z</dcterms:created>
  <dcterms:modified xsi:type="dcterms:W3CDTF">2024-05-28T06:34:13Z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13CE57C36C821DDC697EE464D606BC4E_43</vt:lpwstr>
  </property>
</Properties>
</file>